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80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32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3" r:id="rId76"/>
    <p:sldId id="335" r:id="rId77"/>
    <p:sldId id="334" r:id="rId78"/>
    <p:sldId id="336" r:id="rId79"/>
    <p:sldId id="337" r:id="rId80"/>
    <p:sldId id="338" r:id="rId81"/>
    <p:sldId id="339" r:id="rId82"/>
    <p:sldId id="340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24" autoAdjust="0"/>
  </p:normalViewPr>
  <p:slideViewPr>
    <p:cSldViewPr>
      <p:cViewPr>
        <p:scale>
          <a:sx n="70" d="100"/>
          <a:sy n="70" d="100"/>
        </p:scale>
        <p:origin x="-138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3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17.png"/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38.png"/><Relationship Id="rId4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MODULE 3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SEQUENTIAL LOGIC CIRCUITS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1" y="685800"/>
            <a:ext cx="7467600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This latch has only two inputs: </a:t>
            </a:r>
            <a:r>
              <a:rPr lang="en-US" sz="2000" b="1" i="1" dirty="0" smtClean="0"/>
              <a:t>D (data) and En (enable). The D input goes directly to the S input, and its complement is applied </a:t>
            </a:r>
            <a:r>
              <a:rPr lang="en-US" sz="2000" b="1" dirty="0" smtClean="0"/>
              <a:t>to the </a:t>
            </a:r>
            <a:r>
              <a:rPr lang="en-US" sz="2000" b="1" i="1" dirty="0" smtClean="0"/>
              <a:t>R input.</a:t>
            </a:r>
            <a:endParaRPr lang="en-US" sz="20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62224"/>
            <a:ext cx="76200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5334000"/>
            <a:ext cx="354653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381000" y="2438400"/>
            <a:ext cx="8229600" cy="2514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001000" cy="56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57400"/>
            <a:ext cx="8534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219200"/>
            <a:ext cx="2609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8534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4191000"/>
            <a:ext cx="1752600" cy="38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381000"/>
            <a:ext cx="39814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8610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4495800"/>
            <a:ext cx="1828800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ounded Rectangle 3"/>
          <p:cNvSpPr/>
          <p:nvPr/>
        </p:nvSpPr>
        <p:spPr>
          <a:xfrm>
            <a:off x="4419600" y="3886200"/>
            <a:ext cx="685800" cy="9144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/>
          <p:cNvSpPr/>
          <p:nvPr/>
        </p:nvSpPr>
        <p:spPr>
          <a:xfrm>
            <a:off x="3200400" y="4419600"/>
            <a:ext cx="609600" cy="304800"/>
          </a:xfrm>
          <a:prstGeom prst="arc">
            <a:avLst>
              <a:gd name="adj1" fmla="val 13263443"/>
              <a:gd name="adj2" fmla="val 8397478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flipH="1">
            <a:off x="4800600" y="4419600"/>
            <a:ext cx="609600" cy="304800"/>
          </a:xfrm>
          <a:prstGeom prst="arc">
            <a:avLst>
              <a:gd name="adj1" fmla="val 13263443"/>
              <a:gd name="adj2" fmla="val 8397478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381000"/>
            <a:ext cx="46291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14400"/>
            <a:ext cx="6269700" cy="344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6125" y="4648200"/>
            <a:ext cx="15906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533400"/>
            <a:ext cx="4324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09600"/>
            <a:ext cx="7010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0"/>
            <a:ext cx="853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609600"/>
            <a:ext cx="4629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4523509"/>
            <a:ext cx="1600200" cy="58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4038600"/>
            <a:ext cx="1143000" cy="58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80200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762000"/>
            <a:ext cx="4629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57400"/>
            <a:ext cx="81915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914400"/>
            <a:ext cx="4333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04800"/>
            <a:ext cx="66008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2362200"/>
            <a:ext cx="3708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2971800"/>
            <a:ext cx="7315200" cy="3217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6172200"/>
            <a:ext cx="4529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838200" y="381000"/>
            <a:ext cx="7315200" cy="243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2971800"/>
            <a:ext cx="7315200" cy="358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57400"/>
            <a:ext cx="760095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914400"/>
            <a:ext cx="4333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81200"/>
            <a:ext cx="7805738" cy="281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066800"/>
            <a:ext cx="62388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01518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5562600"/>
            <a:ext cx="22098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838200"/>
            <a:ext cx="62388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371600"/>
            <a:ext cx="7467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04800"/>
            <a:ext cx="67818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762000" y="1371600"/>
            <a:ext cx="7620000" cy="510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533400"/>
            <a:ext cx="8305800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i="1" dirty="0" smtClean="0"/>
              <a:t>Two latches respond to the external D (data) and </a:t>
            </a:r>
            <a:r>
              <a:rPr lang="en-US" b="1" i="1" dirty="0" err="1" smtClean="0"/>
              <a:t>Clk</a:t>
            </a:r>
            <a:r>
              <a:rPr lang="en-US" b="1" i="1" dirty="0" smtClean="0"/>
              <a:t> (clock) inputs. The third latch provides the outputs for the flip-flop. The S and R inputs of the output latch are maintained at the logic-1 level when </a:t>
            </a:r>
            <a:r>
              <a:rPr lang="en-US" b="1" i="1" dirty="0" err="1" smtClean="0"/>
              <a:t>Clk</a:t>
            </a:r>
            <a:r>
              <a:rPr lang="en-US" b="1" i="1" dirty="0" smtClean="0"/>
              <a:t> = 0. This causes the output to remain in its present state.</a:t>
            </a:r>
            <a:endParaRPr lang="en-US" b="1" i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057400"/>
            <a:ext cx="6172200" cy="409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ounded Rectangle 3"/>
          <p:cNvSpPr/>
          <p:nvPr/>
        </p:nvSpPr>
        <p:spPr>
          <a:xfrm>
            <a:off x="3962400" y="2133600"/>
            <a:ext cx="1981200" cy="1676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962400" y="4038600"/>
            <a:ext cx="1981200" cy="2209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324600" y="3200400"/>
            <a:ext cx="1219200" cy="16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7467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04800" y="381000"/>
            <a:ext cx="8839200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i="1" dirty="0" smtClean="0"/>
              <a:t>The S and R inputs of the output latch are maintained at the logic-1 level when  </a:t>
            </a:r>
            <a:r>
              <a:rPr lang="en-US" b="1" i="1" dirty="0" err="1" smtClean="0"/>
              <a:t>Clk</a:t>
            </a:r>
            <a:r>
              <a:rPr lang="en-US" b="1" i="1" dirty="0" smtClean="0"/>
              <a:t> = 0. This causes the output to remain in its present state.</a:t>
            </a:r>
            <a:r>
              <a:rPr lang="en-US" dirty="0" smtClean="0"/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Input </a:t>
            </a:r>
            <a:r>
              <a:rPr lang="en-US" sz="2000" b="1" i="1" dirty="0" smtClean="0">
                <a:solidFill>
                  <a:schemeClr val="accent1">
                    <a:lumMod val="75000"/>
                  </a:schemeClr>
                </a:solidFill>
              </a:rPr>
              <a:t>D may be equal to 0 or 1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33528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0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4400" y="27432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1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48768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1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0" y="3657600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No Change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9000" y="4495800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No Change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5720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If </a:t>
            </a:r>
            <a:r>
              <a:rPr lang="en-US" b="1" i="1" dirty="0" smtClean="0"/>
              <a:t>D = 0 when </a:t>
            </a:r>
            <a:r>
              <a:rPr lang="en-US" b="1" i="1" dirty="0" err="1" smtClean="0"/>
              <a:t>Clk</a:t>
            </a:r>
            <a:r>
              <a:rPr lang="en-US" b="1" i="1" dirty="0" smtClean="0"/>
              <a:t>  changes 1, R </a:t>
            </a:r>
            <a:r>
              <a:rPr lang="en-US" b="1" dirty="0" smtClean="0"/>
              <a:t>changes to 0. This causes the flip-flop to go to the reset state, making </a:t>
            </a:r>
            <a:r>
              <a:rPr lang="en-US" b="1" i="1" dirty="0" smtClean="0"/>
              <a:t>Q = 0.</a:t>
            </a:r>
            <a:endParaRPr lang="en-US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7467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3352800"/>
            <a:ext cx="109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0 - 1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5867400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0 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0" y="28956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1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4876800"/>
            <a:ext cx="109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1 - 0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9000" y="35052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0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200" y="43434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1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200" y="152400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This causes the flip-flop to go to the reset state, making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Q = 0.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8400" y="42672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1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8400" y="24384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1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1400" y="19050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0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8600" y="58674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1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2200" y="55626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0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8400" y="31242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0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8400" y="17526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1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8400" y="48768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1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447800"/>
            <a:ext cx="8229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If there is a change in the </a:t>
            </a:r>
            <a:r>
              <a:rPr lang="en-US" sz="2000" i="1" dirty="0" smtClean="0"/>
              <a:t>D input while </a:t>
            </a:r>
            <a:r>
              <a:rPr lang="en-US" sz="2000" i="1" dirty="0" err="1" smtClean="0"/>
              <a:t>Clk</a:t>
            </a:r>
            <a:r>
              <a:rPr lang="en-US" sz="2000" i="1" dirty="0" smtClean="0"/>
              <a:t> = 1, terminal R remains at 0.  </a:t>
            </a:r>
            <a:r>
              <a:rPr lang="en-US" sz="2000" dirty="0" smtClean="0"/>
              <a:t>Thus, the flip-flop is locked out and is unresponsive to further changes in the input.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 When the clock returns to 0, </a:t>
            </a:r>
            <a:r>
              <a:rPr lang="en-US" sz="2000" i="1" dirty="0" smtClean="0"/>
              <a:t>R goes to 1, placing the output latch in the quiescent condition without </a:t>
            </a:r>
            <a:r>
              <a:rPr lang="en-US" sz="2000" dirty="0" smtClean="0"/>
              <a:t>changing the output.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Similarly, if </a:t>
            </a:r>
            <a:r>
              <a:rPr lang="en-US" sz="2000" i="1" dirty="0" smtClean="0"/>
              <a:t>D = 1 when </a:t>
            </a:r>
            <a:r>
              <a:rPr lang="en-US" sz="2000" i="1" dirty="0" err="1" smtClean="0"/>
              <a:t>Clk</a:t>
            </a:r>
            <a:r>
              <a:rPr lang="en-US" sz="2000" i="1" dirty="0" smtClean="0"/>
              <a:t> goes from 0 to 1, S changes to 0. </a:t>
            </a:r>
            <a:r>
              <a:rPr lang="en-US" sz="2000" dirty="0" smtClean="0"/>
              <a:t>This causes the circuit to go to the set state, making </a:t>
            </a:r>
            <a:r>
              <a:rPr lang="en-US" sz="2000" i="1" dirty="0" smtClean="0"/>
              <a:t>Q = 1. Any change in D while </a:t>
            </a:r>
            <a:r>
              <a:rPr lang="en-US" sz="2000" i="1" dirty="0" err="1" smtClean="0"/>
              <a:t>Clk</a:t>
            </a:r>
            <a:r>
              <a:rPr lang="en-US" sz="2000" i="1" dirty="0" smtClean="0"/>
              <a:t> = 1 does not affect the output.</a:t>
            </a:r>
          </a:p>
          <a:p>
            <a:endParaRPr lang="en-US" i="1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609600"/>
            <a:ext cx="1502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NOTE:</a:t>
            </a: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609600" y="1447800"/>
            <a:ext cx="8534400" cy="441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685800"/>
            <a:ext cx="8077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/>
              <a:t>There is a minimum time called the </a:t>
            </a:r>
            <a:r>
              <a:rPr lang="en-US" sz="2000" b="1" i="1" dirty="0" smtClean="0">
                <a:solidFill>
                  <a:schemeClr val="accent2"/>
                </a:solidFill>
              </a:rPr>
              <a:t>setup time </a:t>
            </a:r>
            <a:r>
              <a:rPr lang="en-US" sz="2000" i="1" dirty="0" smtClean="0"/>
              <a:t>during which the D input must be maintained at a constant value prior </a:t>
            </a:r>
            <a:r>
              <a:rPr lang="en-US" sz="2000" dirty="0" smtClean="0"/>
              <a:t>to the occurrence of the clock transition. </a:t>
            </a:r>
          </a:p>
          <a:p>
            <a:pPr algn="just">
              <a:lnSpc>
                <a:spcPct val="150000"/>
              </a:lnSpc>
            </a:pPr>
            <a:endParaRPr lang="en-US" sz="2000" dirty="0" smtClean="0"/>
          </a:p>
          <a:p>
            <a:pPr algn="just">
              <a:lnSpc>
                <a:spcPct val="150000"/>
              </a:lnSpc>
            </a:pPr>
            <a:r>
              <a:rPr lang="en-US" sz="2000" dirty="0" smtClean="0"/>
              <a:t>Similarly, there is a minimum time called the </a:t>
            </a:r>
            <a:r>
              <a:rPr lang="en-US" sz="2000" b="1" i="1" dirty="0" smtClean="0">
                <a:solidFill>
                  <a:schemeClr val="accent2"/>
                </a:solidFill>
              </a:rPr>
              <a:t>hold time </a:t>
            </a:r>
            <a:r>
              <a:rPr lang="en-US" sz="2000" i="1" dirty="0" smtClean="0"/>
              <a:t>during which the D input must not change after the application of the positive transition </a:t>
            </a:r>
            <a:r>
              <a:rPr lang="en-US" sz="2000" dirty="0" smtClean="0"/>
              <a:t>of the clock.</a:t>
            </a:r>
          </a:p>
          <a:p>
            <a:pPr algn="just">
              <a:lnSpc>
                <a:spcPct val="150000"/>
              </a:lnSpc>
            </a:pPr>
            <a:endParaRPr lang="en-US" sz="2000" dirty="0" smtClean="0"/>
          </a:p>
          <a:p>
            <a:pPr algn="just">
              <a:lnSpc>
                <a:spcPct val="150000"/>
              </a:lnSpc>
            </a:pPr>
            <a:r>
              <a:rPr lang="en-US" sz="2000" dirty="0" smtClean="0"/>
              <a:t> The </a:t>
            </a:r>
            <a:r>
              <a:rPr lang="en-US" sz="2000" b="1" dirty="0" smtClean="0">
                <a:solidFill>
                  <a:schemeClr val="accent2"/>
                </a:solidFill>
              </a:rPr>
              <a:t>propagation delay </a:t>
            </a:r>
            <a:r>
              <a:rPr lang="en-US" sz="2000" dirty="0" smtClean="0"/>
              <a:t>time of the flip-flop is defined as the interval between the trigger edge and the stabilization of the output to a new state.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04800" y="609600"/>
            <a:ext cx="84582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8600"/>
            <a:ext cx="5915026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590800"/>
            <a:ext cx="504950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09600" y="3124200"/>
            <a:ext cx="792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The arrowhead-like symbol in front of the letter </a:t>
            </a:r>
            <a:r>
              <a:rPr lang="en-US" i="1" dirty="0" err="1" smtClean="0"/>
              <a:t>Clk</a:t>
            </a:r>
            <a:r>
              <a:rPr lang="en-US" i="1" dirty="0" smtClean="0"/>
              <a:t>, designating a </a:t>
            </a:r>
            <a:r>
              <a:rPr lang="en-US" b="1" i="1" dirty="0" smtClean="0"/>
              <a:t>dynamic input. </a:t>
            </a:r>
            <a:r>
              <a:rPr lang="en-US" i="1" dirty="0" smtClean="0"/>
              <a:t>The dynamic indicator (&gt;) denotes the fact </a:t>
            </a:r>
            <a:r>
              <a:rPr lang="en-US" dirty="0" smtClean="0"/>
              <a:t>that the flip-flop responds to the edge transition of the clock.</a:t>
            </a:r>
          </a:p>
          <a:p>
            <a:pPr algn="just">
              <a:lnSpc>
                <a:spcPct val="150000"/>
              </a:lnSpc>
            </a:pP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 A bubble outside the block adjacent to the dynamic indicator designates a negative edge for triggering the circuit.</a:t>
            </a:r>
          </a:p>
          <a:p>
            <a:pPr algn="just">
              <a:lnSpc>
                <a:spcPct val="150000"/>
              </a:lnSpc>
            </a:pP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The absence of a bubble designates a positive-edge response.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04800"/>
            <a:ext cx="665543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09600" y="14478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Storage elements that operate with signal levels (rather than signal transitions) are referred to as latches ; those controlled by a clock transition are flip-flops .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8600" y="1219200"/>
            <a:ext cx="8382000" cy="1676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200400"/>
            <a:ext cx="1562100" cy="48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685800" y="3810000"/>
            <a:ext cx="7848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The </a:t>
            </a:r>
            <a:r>
              <a:rPr lang="en-US" sz="2000" i="1" dirty="0" smtClean="0"/>
              <a:t>SR latch is a circuit with two cross-coupled NOR gates or two cross-coupled NAND </a:t>
            </a:r>
            <a:r>
              <a:rPr lang="en-US" sz="2000" dirty="0" smtClean="0"/>
              <a:t>gates, and two inputs labeled </a:t>
            </a:r>
            <a:r>
              <a:rPr lang="en-US" sz="2000" i="1" dirty="0" smtClean="0"/>
              <a:t>S for set and R for reset.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09600" y="4800600"/>
            <a:ext cx="7391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The latch has two useful states. When output </a:t>
            </a:r>
            <a:r>
              <a:rPr lang="en-US" sz="2000" i="1" dirty="0" smtClean="0"/>
              <a:t>Q = 1 and </a:t>
            </a:r>
            <a:r>
              <a:rPr lang="en-US" sz="2000" i="1" dirty="0" err="1" smtClean="0"/>
              <a:t>Qbar</a:t>
            </a:r>
            <a:r>
              <a:rPr lang="en-US" sz="2000" i="1" dirty="0" smtClean="0"/>
              <a:t> = 0, the latch is said to be in the set state . When Q = 0 and </a:t>
            </a:r>
            <a:r>
              <a:rPr lang="en-US" sz="2000" i="1" dirty="0" err="1" smtClean="0"/>
              <a:t>Qbar</a:t>
            </a:r>
            <a:r>
              <a:rPr lang="en-US" sz="2000" i="1" dirty="0" smtClean="0"/>
              <a:t> = 1, it is </a:t>
            </a:r>
            <a:r>
              <a:rPr lang="en-US" sz="2000" dirty="0" smtClean="0"/>
              <a:t>in the </a:t>
            </a:r>
            <a:r>
              <a:rPr lang="en-US" sz="2000" i="1" dirty="0" smtClean="0"/>
              <a:t>reset state 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776287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4876800"/>
            <a:ext cx="3333750" cy="60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381000"/>
            <a:ext cx="15954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7991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572000"/>
            <a:ext cx="310640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914400"/>
            <a:ext cx="149788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09800"/>
            <a:ext cx="8001000" cy="279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914400"/>
            <a:ext cx="7924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457200"/>
            <a:ext cx="6548438" cy="598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val 2"/>
          <p:cNvSpPr/>
          <p:nvPr/>
        </p:nvSpPr>
        <p:spPr>
          <a:xfrm>
            <a:off x="1828800" y="3581400"/>
            <a:ext cx="1143000" cy="762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28600"/>
            <a:ext cx="4035176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371600"/>
            <a:ext cx="8153400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/>
              <a:t>Some flip-flops have asynchronous inputs that are used to force the flip-flop to a particular state independently of the clock.</a:t>
            </a:r>
          </a:p>
          <a:p>
            <a:pPr algn="just">
              <a:lnSpc>
                <a:spcPct val="150000"/>
              </a:lnSpc>
            </a:pPr>
            <a:endParaRPr lang="en-US" sz="2000" dirty="0" smtClean="0"/>
          </a:p>
          <a:p>
            <a:pPr algn="just">
              <a:lnSpc>
                <a:spcPct val="150000"/>
              </a:lnSpc>
            </a:pPr>
            <a:endParaRPr lang="en-US" sz="2000" dirty="0" smtClean="0"/>
          </a:p>
          <a:p>
            <a:pPr algn="just">
              <a:lnSpc>
                <a:spcPct val="150000"/>
              </a:lnSpc>
            </a:pPr>
            <a:r>
              <a:rPr lang="en-US" sz="2000" dirty="0" smtClean="0"/>
              <a:t> The input that sets the flip-flop to 1 is called </a:t>
            </a:r>
            <a:r>
              <a:rPr lang="en-US" sz="2000" i="1" dirty="0" smtClean="0"/>
              <a:t>preset or direct set . The input that clears the flip-flop to 0 is called clear or direct reset .</a:t>
            </a:r>
          </a:p>
          <a:p>
            <a:pPr algn="just">
              <a:lnSpc>
                <a:spcPct val="150000"/>
              </a:lnSpc>
            </a:pPr>
            <a:endParaRPr lang="en-US" sz="2000" i="1" dirty="0" smtClean="0"/>
          </a:p>
          <a:p>
            <a:pPr algn="just">
              <a:lnSpc>
                <a:spcPct val="150000"/>
              </a:lnSpc>
            </a:pPr>
            <a:endParaRPr lang="en-US" sz="2000" i="1" dirty="0" smtClean="0"/>
          </a:p>
          <a:p>
            <a:pPr algn="just">
              <a:lnSpc>
                <a:spcPct val="150000"/>
              </a:lnSpc>
            </a:pPr>
            <a:r>
              <a:rPr lang="en-US" sz="2000" dirty="0" smtClean="0"/>
              <a:t>When power is turned on in a digital system, the state of the flip-flops is unknown. The direct inputs are useful for bringing all flip-flops in the system to a known starting state prior to the clocked operation.</a:t>
            </a:r>
            <a:endParaRPr 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6096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04800" y="3886200"/>
            <a:ext cx="8534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positive-edge-triggered </a:t>
            </a:r>
            <a:r>
              <a:rPr lang="en-US" i="1" dirty="0" smtClean="0"/>
              <a:t>D flip-flop with active-low asynchronous reset is shown above</a:t>
            </a:r>
            <a:r>
              <a:rPr lang="en-US" dirty="0" smtClean="0"/>
              <a:t> . The circuit diagram is the same as the earlier one , except for the additional reset input connections to three NAND gates. </a:t>
            </a:r>
          </a:p>
          <a:p>
            <a:endParaRPr lang="en-US" dirty="0" smtClean="0"/>
          </a:p>
          <a:p>
            <a:r>
              <a:rPr lang="en-US" dirty="0" smtClean="0"/>
              <a:t>When the reset input is 0, it forces output </a:t>
            </a:r>
            <a:r>
              <a:rPr lang="en-US" i="1" dirty="0" smtClean="0"/>
              <a:t>Q to stay at 1, which, in turn, clears output Q to 0, thus resetting the </a:t>
            </a:r>
            <a:r>
              <a:rPr lang="en-US" dirty="0" smtClean="0"/>
              <a:t>flip-flop. </a:t>
            </a:r>
          </a:p>
          <a:p>
            <a:endParaRPr lang="en-US" dirty="0" smtClean="0"/>
          </a:p>
          <a:p>
            <a:r>
              <a:rPr lang="en-US" dirty="0" smtClean="0"/>
              <a:t>Two other connections from the reset input ensure that the </a:t>
            </a:r>
            <a:r>
              <a:rPr lang="en-US" i="1" dirty="0" smtClean="0"/>
              <a:t>S input of the </a:t>
            </a:r>
            <a:r>
              <a:rPr lang="en-US" dirty="0" smtClean="0"/>
              <a:t>third </a:t>
            </a:r>
            <a:r>
              <a:rPr lang="en-US" i="1" dirty="0" smtClean="0"/>
              <a:t>SR latch stays at logic 1 while the reset input is at 0, regardless of the values of D and </a:t>
            </a:r>
            <a:r>
              <a:rPr lang="en-US" i="1" dirty="0" err="1" smtClean="0"/>
              <a:t>Clk</a:t>
            </a:r>
            <a:r>
              <a:rPr lang="en-US" i="1" dirty="0" smtClean="0"/>
              <a:t> 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381000"/>
            <a:ext cx="259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95400"/>
            <a:ext cx="7298028" cy="201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762000" y="1066800"/>
            <a:ext cx="7924800" cy="2514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28600"/>
            <a:ext cx="5048386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85800" y="1524000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A register is a group of flip‐flops</a:t>
            </a:r>
            <a:r>
              <a:rPr lang="en-US" dirty="0" smtClean="0"/>
              <a:t>, each one of which shares a common clock and is capable of storing one bit of information. An n ‐bit register consists of a group of n flip‐flops capable of storing n bits of binary information.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3810000"/>
            <a:ext cx="7696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A counter is essentially a register that goes through a predetermined sequence of binary states</a:t>
            </a:r>
            <a:r>
              <a:rPr lang="en-US" dirty="0" smtClean="0"/>
              <a:t>. The gates in the counter are connected in such a way as to produce the prescribed sequence of states.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3124200" cy="66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609600"/>
            <a:ext cx="2895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810000" y="685800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Various types of registers are available commercially. The simplest register is one that consists of only flip‐flops, without any gates.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0" y="1981200"/>
            <a:ext cx="502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common clock input triggers all flip‐flops on the positive edge of each pulse, and the binary data available at the four inputs are transferred into the register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86200" y="3505200"/>
            <a:ext cx="4953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input </a:t>
            </a:r>
            <a:r>
              <a:rPr lang="en-US" dirty="0" err="1" smtClean="0"/>
              <a:t>Clear_b</a:t>
            </a:r>
            <a:r>
              <a:rPr lang="en-US" dirty="0" smtClean="0"/>
              <a:t> goes to the active‐low R (reset) input of all four flip‐flops. When this input goes to 0, all flip‐flops are reset asynchronously. 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 err="1" smtClean="0"/>
              <a:t>Clear_b</a:t>
            </a:r>
            <a:r>
              <a:rPr lang="en-US" dirty="0" smtClean="0"/>
              <a:t> input is useful for clearing the register to all 0’s prior to its clocked operation.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33800" y="685800"/>
            <a:ext cx="5181600" cy="914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33800" y="1981200"/>
            <a:ext cx="5181600" cy="12192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10000" y="3505200"/>
            <a:ext cx="5181600" cy="914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10000" y="4876800"/>
            <a:ext cx="5181600" cy="914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3000" y="1066800"/>
            <a:ext cx="39624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When the load input is 1, the data at the four external inputs are transferred into the register with the next positive edge of the clock.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When the load input is 0, the outputs of the flip‐flops are connected to their respective inputs.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feedback connection from output to input is necessary because a </a:t>
            </a:r>
            <a:r>
              <a:rPr lang="en-US" i="1" dirty="0" smtClean="0"/>
              <a:t>D flip‐flop does not have </a:t>
            </a:r>
            <a:r>
              <a:rPr lang="en-US" dirty="0" smtClean="0"/>
              <a:t>a “no change” condition. </a:t>
            </a:r>
          </a:p>
          <a:p>
            <a:pPr algn="just"/>
            <a:endParaRPr lang="en-US" dirty="0" smtClean="0"/>
          </a:p>
          <a:p>
            <a:pPr algn="just"/>
            <a:r>
              <a:rPr lang="en-US" i="1" dirty="0" smtClean="0"/>
              <a:t>The load input </a:t>
            </a:r>
            <a:r>
              <a:rPr lang="en-US" dirty="0" smtClean="0"/>
              <a:t>determines whether the next pulse will accept new information or leave the information in the register intact.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487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28600"/>
            <a:ext cx="395049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4953000" y="838200"/>
            <a:ext cx="3962400" cy="5257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00200" y="2362200"/>
            <a:ext cx="1752600" cy="1219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95400" y="2819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Selector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8077200" cy="290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4712134"/>
            <a:ext cx="3806918" cy="63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ounded Rectangle 3"/>
          <p:cNvSpPr/>
          <p:nvPr/>
        </p:nvSpPr>
        <p:spPr>
          <a:xfrm>
            <a:off x="533400" y="990600"/>
            <a:ext cx="8153400" cy="3505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"/>
            <a:ext cx="3632255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838200"/>
            <a:ext cx="71818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9000" y="2895600"/>
            <a:ext cx="2157413" cy="33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09600" y="3505200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A register capable of shifting the binary information held in each cell to its neighboring cell, in a selected direction, is called a shift register. 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logical configuration of a shift register consists of a chain of flip‐flops in cascade, with the output of one flip‐flop connected to the input of the next flip‐flop. 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All flip‐flops receive common clock pulses, which activate the shift of data from one stage to the next.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743200" cy="611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609600"/>
            <a:ext cx="8153400" cy="549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6096000"/>
            <a:ext cx="4804522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4624389" cy="355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038600"/>
            <a:ext cx="581501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0"/>
            <a:ext cx="5410200" cy="48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4943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SERIAL IN SERIAL OUT REGISTER</a:t>
            </a:r>
            <a:endParaRPr lang="en-US" sz="2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90600"/>
            <a:ext cx="72961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48000"/>
            <a:ext cx="4800600" cy="354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048000"/>
            <a:ext cx="3505200" cy="25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66800"/>
            <a:ext cx="4038599" cy="525780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8200" y="381000"/>
            <a:ext cx="5528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VERILOG CODE FOR SERIAL IN SERIAL OUT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1"/>
            <a:ext cx="7620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33400" y="228600"/>
            <a:ext cx="394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SERIAL IN PARALLEL OUT 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381000"/>
            <a:ext cx="5889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VERILOG CODE FOR SERIAL IN PARALLEL OUT</a:t>
            </a:r>
            <a:endParaRPr lang="en-US" sz="2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066800"/>
            <a:ext cx="4181475" cy="541020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371600"/>
            <a:ext cx="7621407" cy="266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3691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PARALLEL IN PARALLEL OUT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447800"/>
            <a:ext cx="3981449" cy="45069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8200" y="381000"/>
            <a:ext cx="6250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VERILOG CODE FOR PARALLEL IN PARALLEL OUT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8686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333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PARALLEL IN SERIAL OUT</a:t>
            </a:r>
            <a:endParaRPr lang="en-US" sz="2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4953000"/>
            <a:ext cx="6477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371600"/>
            <a:ext cx="6477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1"/>
            <a:ext cx="7924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2819400"/>
            <a:ext cx="1825534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505200"/>
            <a:ext cx="747089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6096000"/>
            <a:ext cx="198834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609600" y="152400"/>
            <a:ext cx="8077200" cy="31242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9600" y="3581400"/>
            <a:ext cx="8077200" cy="2971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14400"/>
            <a:ext cx="4475163" cy="56546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8200" y="228600"/>
            <a:ext cx="5889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VERILOG CODE FOR PARALLEL IN SERIAL OUT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238363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838200"/>
            <a:ext cx="6353175" cy="5150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5715000"/>
            <a:ext cx="6286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60198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048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To show that serial operations can be designed by means of sequential circuit procedure, we will redesign the serial adder with the use of a state table.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8458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5105400"/>
            <a:ext cx="2514600" cy="91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2667000" y="4800600"/>
            <a:ext cx="3581400" cy="152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90600"/>
            <a:ext cx="76775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228600"/>
            <a:ext cx="3155635" cy="58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5334000"/>
            <a:ext cx="2366963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2819400" y="5257800"/>
            <a:ext cx="31242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0"/>
            <a:ext cx="3886200" cy="61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371600"/>
            <a:ext cx="5833534" cy="308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4876800"/>
            <a:ext cx="3380019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957388"/>
            <a:ext cx="8305800" cy="490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685800"/>
            <a:ext cx="3138488" cy="49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4648200" y="609600"/>
            <a:ext cx="33528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600"/>
            <a:ext cx="6172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819400"/>
            <a:ext cx="6019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4448175" cy="2302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19400"/>
            <a:ext cx="5029200" cy="3765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ounded Rectangle 3"/>
          <p:cNvSpPr/>
          <p:nvPr/>
        </p:nvSpPr>
        <p:spPr>
          <a:xfrm>
            <a:off x="152400" y="304800"/>
            <a:ext cx="4495800" cy="2362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" y="2819400"/>
            <a:ext cx="4724400" cy="38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7204630" cy="449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304800" y="914400"/>
            <a:ext cx="7772400" cy="472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609600"/>
            <a:ext cx="62865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981200"/>
            <a:ext cx="6172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838200" y="533400"/>
            <a:ext cx="7620000" cy="5105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1000"/>
            <a:ext cx="698495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2884582"/>
            <a:ext cx="1920875" cy="2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4900" y="3429000"/>
            <a:ext cx="67975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5638800"/>
            <a:ext cx="1819275" cy="322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914400" y="3429000"/>
            <a:ext cx="7391400" cy="28194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" y="304800"/>
            <a:ext cx="7391400" cy="28956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Computing Next State Values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1219200"/>
            <a:ext cx="838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The next-state values can also be obtained by evaluating the state equations from the characteristic equation. This is done by using the following procedure: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 smtClean="0"/>
              <a:t>Determine the flip-flop input equations in terms of the present state and input variables.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000" b="1" dirty="0" smtClean="0"/>
          </a:p>
          <a:p>
            <a:pPr>
              <a:lnSpc>
                <a:spcPct val="150000"/>
              </a:lnSpc>
            </a:pPr>
            <a:r>
              <a:rPr lang="en-US" sz="2000" b="1" dirty="0" smtClean="0"/>
              <a:t>2. Substitute the input equations into the flip-flop characteristic equation to obtain the state equations.</a:t>
            </a:r>
          </a:p>
          <a:p>
            <a:pPr>
              <a:lnSpc>
                <a:spcPct val="150000"/>
              </a:lnSpc>
            </a:pPr>
            <a:endParaRPr lang="en-US" sz="2000" b="1" dirty="0" smtClean="0"/>
          </a:p>
          <a:p>
            <a:pPr>
              <a:lnSpc>
                <a:spcPct val="150000"/>
              </a:lnSpc>
            </a:pPr>
            <a:r>
              <a:rPr lang="en-US" sz="2000" b="1" dirty="0" smtClean="0"/>
              <a:t>3. Use the corresponding state equations to determine the next-state values in the state table.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28600" y="304800"/>
            <a:ext cx="8610600" cy="617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502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38200"/>
            <a:ext cx="6096000" cy="545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6477000"/>
            <a:ext cx="26193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152400"/>
            <a:ext cx="1876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77000" y="685800"/>
            <a:ext cx="2286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24600" y="1676400"/>
            <a:ext cx="2047875" cy="60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24599" y="2362200"/>
            <a:ext cx="2167689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00800" y="28194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6172200" y="0"/>
            <a:ext cx="2971800" cy="3276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43600" y="4057650"/>
            <a:ext cx="303847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34200" y="3733800"/>
            <a:ext cx="119824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ounded Rectangle 12"/>
          <p:cNvSpPr/>
          <p:nvPr/>
        </p:nvSpPr>
        <p:spPr>
          <a:xfrm>
            <a:off x="5867400" y="3733800"/>
            <a:ext cx="3276600" cy="3124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rot="10800000" flipH="1">
            <a:off x="533400" y="457200"/>
            <a:ext cx="5029200" cy="15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 flipH="1">
            <a:off x="533400" y="990600"/>
            <a:ext cx="5029200" cy="15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2971800"/>
            <a:ext cx="461665" cy="10729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Example 1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105400" y="1066800"/>
            <a:ext cx="685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715000" y="3200400"/>
            <a:ext cx="381000" cy="34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494118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304800"/>
            <a:ext cx="198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838200"/>
            <a:ext cx="3590925" cy="324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4343400"/>
            <a:ext cx="590387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304800" y="4114800"/>
            <a:ext cx="6858000" cy="1143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0"/>
            <a:ext cx="830580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State Equations</a:t>
            </a:r>
          </a:p>
          <a:p>
            <a:pPr algn="just">
              <a:lnSpc>
                <a:spcPct val="150000"/>
              </a:lnSpc>
            </a:pPr>
            <a:endParaRPr lang="en-US" b="1" dirty="0" smtClean="0"/>
          </a:p>
          <a:p>
            <a:pPr algn="just"/>
            <a:r>
              <a:rPr lang="en-US" dirty="0" smtClean="0"/>
              <a:t>The behavior of a clocked sequential circuit can be described algebraically by means of</a:t>
            </a:r>
          </a:p>
          <a:p>
            <a:pPr algn="just"/>
            <a:r>
              <a:rPr lang="en-US" dirty="0" smtClean="0"/>
              <a:t>state equations. A state equation (also called a transition equation ) specifies the next</a:t>
            </a:r>
          </a:p>
          <a:p>
            <a:pPr algn="just"/>
            <a:r>
              <a:rPr lang="en-US" dirty="0" smtClean="0"/>
              <a:t>state as a function of the present state and inputs.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1981200"/>
            <a:ext cx="8077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State Table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dirty="0" smtClean="0"/>
              <a:t>The time sequence of inputs, outputs, and flip-flop states can be enumerated in a state table (sometimes called a transition table ). In general, a sequential circuit with m </a:t>
            </a:r>
            <a:r>
              <a:rPr lang="en-US" dirty="0" err="1" smtClean="0"/>
              <a:t>flipflops</a:t>
            </a:r>
            <a:r>
              <a:rPr lang="en-US" dirty="0" smtClean="0"/>
              <a:t> and n inputs needs 2^(</a:t>
            </a:r>
            <a:r>
              <a:rPr lang="en-US" dirty="0" err="1" smtClean="0"/>
              <a:t>m+n</a:t>
            </a:r>
            <a:r>
              <a:rPr lang="en-US" dirty="0" smtClean="0"/>
              <a:t>) rows in the state table.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binary numbers from 0 through 2^(</a:t>
            </a:r>
            <a:r>
              <a:rPr lang="en-US" dirty="0" err="1" smtClean="0"/>
              <a:t>m+n</a:t>
            </a:r>
            <a:r>
              <a:rPr lang="en-US" dirty="0" smtClean="0"/>
              <a:t>) - 1 are listed under the present-state and input columns. The next-state section has m columns, one for each flip-flop.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4572000"/>
            <a:ext cx="8305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State Diagram</a:t>
            </a:r>
          </a:p>
          <a:p>
            <a:endParaRPr lang="en-US" b="1" dirty="0" smtClean="0"/>
          </a:p>
          <a:p>
            <a:pPr algn="just"/>
            <a:r>
              <a:rPr lang="en-US" dirty="0" smtClean="0"/>
              <a:t>The information available in a state table can be represented graphically in the form</a:t>
            </a:r>
          </a:p>
          <a:p>
            <a:pPr algn="just"/>
            <a:r>
              <a:rPr lang="en-US" dirty="0" smtClean="0"/>
              <a:t>of a state diagram. In this type of diagram, a state is represented by a circle, and the</a:t>
            </a:r>
          </a:p>
          <a:p>
            <a:pPr algn="just"/>
            <a:r>
              <a:rPr lang="en-US" dirty="0" smtClean="0"/>
              <a:t>(clock-triggered) transitions between states are indicated by directed lines connecting the circles.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1000" y="152400"/>
            <a:ext cx="8458200" cy="1752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1000" y="1981200"/>
            <a:ext cx="8458200" cy="2438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1000" y="4495800"/>
            <a:ext cx="8458200" cy="1981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3429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838200"/>
            <a:ext cx="1905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219723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533400" y="914400"/>
            <a:ext cx="2667000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133600"/>
            <a:ext cx="49006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67400" y="2743200"/>
            <a:ext cx="2514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4724400"/>
            <a:ext cx="4724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638800" y="838200"/>
            <a:ext cx="116531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Example 2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3657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358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228600"/>
            <a:ext cx="4648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3733800"/>
            <a:ext cx="5638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114800" y="152400"/>
            <a:ext cx="4724400" cy="3581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209800"/>
            <a:ext cx="461665" cy="11258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Example  3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5413" y="838200"/>
            <a:ext cx="3938587" cy="374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304800"/>
            <a:ext cx="198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295400"/>
            <a:ext cx="5257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0" y="533400"/>
            <a:ext cx="1350645" cy="36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 rot="5400000">
            <a:off x="2743994" y="3275806"/>
            <a:ext cx="5486400" cy="15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90600"/>
            <a:ext cx="393954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981200"/>
            <a:ext cx="2057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990600" y="304800"/>
            <a:ext cx="2200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Input Equations</a:t>
            </a:r>
            <a:endParaRPr lang="en-US" sz="2400" b="1" dirty="0">
              <a:solidFill>
                <a:srgbClr val="00B0F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2590800"/>
            <a:ext cx="2612271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304800"/>
            <a:ext cx="3886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105400" y="304800"/>
            <a:ext cx="3810000" cy="3352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0600" y="3886200"/>
            <a:ext cx="7239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4400" y="5257800"/>
            <a:ext cx="7239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4400" y="5081748"/>
            <a:ext cx="1295400" cy="50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28600" y="3810000"/>
            <a:ext cx="8610600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719773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533400"/>
            <a:ext cx="5357813" cy="459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2057400"/>
            <a:ext cx="110778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533400"/>
            <a:ext cx="1709964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5943600" y="533400"/>
            <a:ext cx="22860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0" y="2209800"/>
            <a:ext cx="35718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67200" y="2590800"/>
            <a:ext cx="464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ounded Rectangle 8"/>
          <p:cNvSpPr/>
          <p:nvPr/>
        </p:nvSpPr>
        <p:spPr>
          <a:xfrm>
            <a:off x="4114800" y="2209800"/>
            <a:ext cx="4800600" cy="1295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57600" y="3733800"/>
            <a:ext cx="50482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978681" y="0"/>
            <a:ext cx="116531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Example 4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5429250" cy="315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8775" y="1524000"/>
            <a:ext cx="370522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2705100" y="3467100"/>
            <a:ext cx="5562600" cy="15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795832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81000" y="304800"/>
            <a:ext cx="8382000" cy="3276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4191000"/>
            <a:ext cx="838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The operation of the basic </a:t>
            </a:r>
            <a:r>
              <a:rPr lang="en-US" sz="2000" i="1" dirty="0" smtClean="0"/>
              <a:t>SR latch can be modified by providing an additional input </a:t>
            </a:r>
            <a:r>
              <a:rPr lang="en-US" sz="2000" dirty="0" smtClean="0"/>
              <a:t>signal that determines (controls) </a:t>
            </a:r>
            <a:r>
              <a:rPr lang="en-US" sz="2000" i="1" dirty="0" smtClean="0"/>
              <a:t>when the state of the latch can be changed by determining </a:t>
            </a:r>
            <a:r>
              <a:rPr lang="en-US" sz="2000" dirty="0" smtClean="0"/>
              <a:t>whether </a:t>
            </a:r>
            <a:r>
              <a:rPr lang="en-US" sz="2000" i="1" dirty="0" smtClean="0"/>
              <a:t>S and R (or S’  and R’ ) can affect the circuit.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8153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57200" y="914400"/>
            <a:ext cx="81534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/>
              <a:t>The most general model of a sequential circuit has inputs, outputs, and internal states.</a:t>
            </a:r>
          </a:p>
          <a:p>
            <a:pPr algn="just">
              <a:lnSpc>
                <a:spcPct val="150000"/>
              </a:lnSpc>
            </a:pPr>
            <a:endParaRPr lang="en-US" sz="2000" dirty="0" smtClean="0"/>
          </a:p>
          <a:p>
            <a:pPr algn="just">
              <a:lnSpc>
                <a:spcPct val="150000"/>
              </a:lnSpc>
            </a:pPr>
            <a:r>
              <a:rPr lang="en-US" sz="2000" dirty="0" smtClean="0"/>
              <a:t> It is customary to distinguish between two models of sequential circuits: the Mealy model and the Moore model.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57200" y="3429000"/>
            <a:ext cx="8686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In the Mealy model, the output is a function of both the present state and the input.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 In the Moore model, the output is a function of only the present state. 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The two models of a sequential circuit are commonly referred to as a finite state machine, abbreviated FSM.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Mealy model of a sequential circuit is referred to as a Mealy FSM or Mealy machine. The Moore model is referred to as a Moore FSM or Moore machine.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8534400" cy="586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304800" y="685800"/>
            <a:ext cx="8610600" cy="274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04800" y="3657600"/>
            <a:ext cx="8610600" cy="274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3429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0"/>
            <a:ext cx="5105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09600" y="4038600"/>
            <a:ext cx="8001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Example of a Mealy machine:</a:t>
            </a:r>
          </a:p>
          <a:p>
            <a:pPr algn="just">
              <a:lnSpc>
                <a:spcPct val="150000"/>
              </a:lnSpc>
            </a:pP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Output y is a function of both input x and the present state of A and B. The corresponding state diagram  shows both the input and output values, separated by a slash along the directed lines between the states.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81000"/>
            <a:ext cx="8153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 example of a Moore model:</a:t>
            </a:r>
          </a:p>
          <a:p>
            <a:endParaRPr lang="en-US" dirty="0" smtClean="0"/>
          </a:p>
          <a:p>
            <a:r>
              <a:rPr lang="en-US" dirty="0" smtClean="0"/>
              <a:t> Here, the output is a function of the present state only. </a:t>
            </a:r>
          </a:p>
          <a:p>
            <a:endParaRPr lang="en-US" dirty="0" smtClean="0"/>
          </a:p>
          <a:p>
            <a:r>
              <a:rPr lang="en-US" dirty="0" smtClean="0"/>
              <a:t>The corresponding state diagram has only inputs marked along the directed lines. The outputs are the flip-flop states marked inside the circles.</a:t>
            </a:r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43200"/>
            <a:ext cx="4357688" cy="2638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590800"/>
            <a:ext cx="277177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609600" y="2362200"/>
            <a:ext cx="7924800" cy="3276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8229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Another example of a Moore model is the sequential circuit shown below. The output</a:t>
            </a:r>
          </a:p>
          <a:p>
            <a:r>
              <a:rPr lang="en-US" dirty="0" smtClean="0"/>
              <a:t>depends only on flip-flop values, and that makes it a function of the present state only.</a:t>
            </a:r>
          </a:p>
          <a:p>
            <a:endParaRPr lang="en-US" dirty="0" smtClean="0"/>
          </a:p>
          <a:p>
            <a:r>
              <a:rPr lang="en-US" dirty="0" smtClean="0"/>
              <a:t>The input value in the state diagram is labeled along the directed line, but the output</a:t>
            </a:r>
          </a:p>
          <a:p>
            <a:r>
              <a:rPr lang="en-US" dirty="0" smtClean="0"/>
              <a:t>value is indicated inside the circle together with the present state.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362200"/>
            <a:ext cx="7086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ounded Rectangle 3"/>
          <p:cNvSpPr/>
          <p:nvPr/>
        </p:nvSpPr>
        <p:spPr>
          <a:xfrm>
            <a:off x="762000" y="2286000"/>
            <a:ext cx="7772400" cy="3962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0"/>
            <a:ext cx="5944799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3657600"/>
            <a:ext cx="480034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267200"/>
            <a:ext cx="4179207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57200" y="0"/>
            <a:ext cx="5867400" cy="373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81000"/>
            <a:ext cx="8915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 counter that follows the binary number sequence is called a binary counter . 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An n ‐bit binary counter consists of n flip‐flops and can count in binary from 0 through 2n - 1.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Counters are available in two categories: ripple counters and synchronous counters.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In a ripple counter, a flip‐flop output transition serves as a source for triggering other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flip‐flops. In other words, the C input of some or all flip‐flops are triggered, not by the common clock pulses, but rather by the transition that occurs in other flip‐flop outputs.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In a synchronous counter, the C inputs of all flip‐flops receive the common clock.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04800"/>
            <a:ext cx="9144000" cy="6324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33400"/>
            <a:ext cx="8169453" cy="313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57200" y="609600"/>
            <a:ext cx="8305800" cy="358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4495800"/>
            <a:ext cx="37587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8600"/>
            <a:ext cx="5264891" cy="70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76400"/>
            <a:ext cx="8101013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28600" y="1600200"/>
            <a:ext cx="8610600" cy="3276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5257800"/>
            <a:ext cx="861060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/>
              <a:t>One way to eliminate the undesirable condition of the indeterminate state in the </a:t>
            </a:r>
            <a:r>
              <a:rPr lang="en-US" b="1" i="1" dirty="0" smtClean="0"/>
              <a:t>SR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/>
              <a:t>latch is to ensure that inputs </a:t>
            </a:r>
            <a:r>
              <a:rPr lang="en-US" b="1" i="1" dirty="0" smtClean="0"/>
              <a:t>S and R are never equal to 1 at the same time. This is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/>
              <a:t>done in the </a:t>
            </a:r>
            <a:r>
              <a:rPr lang="en-US" b="1" i="1" dirty="0" smtClean="0"/>
              <a:t>D latch.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1958</Words>
  <Application>Microsoft Office PowerPoint</Application>
  <PresentationFormat>On-screen Show (4:3)</PresentationFormat>
  <Paragraphs>156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MODULE 3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Computing Next State Values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</dc:title>
  <dc:creator>user</dc:creator>
  <cp:lastModifiedBy>user</cp:lastModifiedBy>
  <cp:revision>93</cp:revision>
  <dcterms:created xsi:type="dcterms:W3CDTF">2006-08-16T00:00:00Z</dcterms:created>
  <dcterms:modified xsi:type="dcterms:W3CDTF">2019-10-26T03:57:43Z</dcterms:modified>
</cp:coreProperties>
</file>